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3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A1228-1579-8563-5DE7-E316C7D97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04166-1403-D4B9-58EA-289B12C5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A0B69-0AAD-340C-E64F-6F68CE5E1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0F229-22A7-860A-DA01-9DCE2DDF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1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24.png"/><Relationship Id="rId3" Type="http://schemas.openxmlformats.org/officeDocument/2006/relationships/image" Target="../media/image1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19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5" Type="http://schemas.openxmlformats.org/officeDocument/2006/relationships/image" Target="../media/image121.png"/><Relationship Id="rId23" Type="http://schemas.openxmlformats.org/officeDocument/2006/relationships/image" Target="../media/image17.png"/><Relationship Id="rId10" Type="http://schemas.openxmlformats.org/officeDocument/2006/relationships/image" Target="../media/image117.png"/><Relationship Id="rId19" Type="http://schemas.openxmlformats.org/officeDocument/2006/relationships/image" Target="../media/image125.png"/><Relationship Id="rId4" Type="http://schemas.openxmlformats.org/officeDocument/2006/relationships/image" Target="../media/image59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10" Type="http://schemas.openxmlformats.org/officeDocument/2006/relationships/image" Target="../media/image17.png"/><Relationship Id="rId4" Type="http://schemas.openxmlformats.org/officeDocument/2006/relationships/image" Target="../media/image59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1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46.png"/><Relationship Id="rId5" Type="http://schemas.openxmlformats.org/officeDocument/2006/relationships/image" Target="../media/image79.png"/><Relationship Id="rId15" Type="http://schemas.openxmlformats.org/officeDocument/2006/relationships/image" Target="../media/image16.png"/><Relationship Id="rId10" Type="http://schemas.openxmlformats.org/officeDocument/2006/relationships/image" Target="../media/image84.png"/><Relationship Id="rId4" Type="http://schemas.openxmlformats.org/officeDocument/2006/relationships/image" Target="../media/image6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88.png"/><Relationship Id="rId15" Type="http://schemas.openxmlformats.org/officeDocument/2006/relationships/image" Target="../media/image16.png"/><Relationship Id="rId10" Type="http://schemas.openxmlformats.org/officeDocument/2006/relationships/image" Target="../media/image91.png"/><Relationship Id="rId4" Type="http://schemas.openxmlformats.org/officeDocument/2006/relationships/image" Target="../media/image59.png"/><Relationship Id="rId9" Type="http://schemas.openxmlformats.org/officeDocument/2006/relationships/image" Target="../media/image37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1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6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5" y="2071688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3595688"/>
            <a:ext cx="1219200" cy="9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81000"/>
            <a:ext cx="762000" cy="762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130040" y="2566988"/>
            <a:ext cx="39319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kern="0" spc="12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VELVORÉ</a:t>
            </a:r>
            <a:endParaRPr lang="en-US" sz="5400" dirty="0"/>
          </a:p>
        </p:txBody>
      </p:sp>
      <p:sp>
        <p:nvSpPr>
          <p:cNvPr id="10" name="Text 1"/>
          <p:cNvSpPr/>
          <p:nvPr/>
        </p:nvSpPr>
        <p:spPr>
          <a:xfrm>
            <a:off x="3541395" y="3795713"/>
            <a:ext cx="510921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E5E5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Luxury E-Commerce Platform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3398520" y="4519613"/>
            <a:ext cx="2137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Watches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5505450" y="4538663"/>
            <a:ext cx="57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endParaRPr lang="en-US" sz="1200" dirty="0"/>
          </a:p>
        </p:txBody>
      </p:sp>
      <p:sp>
        <p:nvSpPr>
          <p:cNvPr id="13" name="Text 4"/>
          <p:cNvSpPr/>
          <p:nvPr/>
        </p:nvSpPr>
        <p:spPr>
          <a:xfrm>
            <a:off x="5603558" y="4519613"/>
            <a:ext cx="12801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Sunglasses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6924675" y="4538663"/>
            <a:ext cx="57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</a:t>
            </a:r>
            <a:endParaRPr lang="en-US" sz="1200" dirty="0"/>
          </a:p>
        </p:txBody>
      </p:sp>
      <p:sp>
        <p:nvSpPr>
          <p:cNvPr id="15" name="Text 6"/>
          <p:cNvSpPr/>
          <p:nvPr/>
        </p:nvSpPr>
        <p:spPr>
          <a:xfrm>
            <a:off x="6980872" y="4519613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Leather Wallets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12192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076325"/>
            <a:ext cx="53340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2287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" y="1343025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076325"/>
            <a:ext cx="53340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228725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1343025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33625"/>
            <a:ext cx="5334000" cy="838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86025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26003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2333625"/>
            <a:ext cx="5334000" cy="838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486025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825" y="260032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895725"/>
            <a:ext cx="21336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" y="401002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500" y="3895725"/>
            <a:ext cx="161925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9900" y="4010025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3895725"/>
            <a:ext cx="203835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1550" y="4010025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9900" y="3895725"/>
            <a:ext cx="21336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72300" y="4010025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500" y="4581525"/>
            <a:ext cx="11049000" cy="685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 &amp; Future Scope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295400" y="1228725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Experience</a:t>
            </a:r>
            <a:endParaRPr lang="en-US" sz="1350" dirty="0"/>
          </a:p>
        </p:txBody>
      </p:sp>
      <p:sp>
        <p:nvSpPr>
          <p:cNvPr id="29" name="Text 2"/>
          <p:cNvSpPr/>
          <p:nvPr/>
        </p:nvSpPr>
        <p:spPr>
          <a:xfrm>
            <a:off x="1295400" y="1533525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a luxurious e-commerce experience with responsive design.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7010400" y="1228725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Skills</a:t>
            </a:r>
            <a:endParaRPr lang="en-US" sz="1350" dirty="0"/>
          </a:p>
        </p:txBody>
      </p:sp>
      <p:sp>
        <p:nvSpPr>
          <p:cNvPr id="31" name="Text 4"/>
          <p:cNvSpPr/>
          <p:nvPr/>
        </p:nvSpPr>
        <p:spPr>
          <a:xfrm>
            <a:off x="7010400" y="1533525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Demonstrated frontend development expertise with HTML/CSS/JS.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295400" y="2486025"/>
            <a:ext cx="4354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Branding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1295400" y="2790825"/>
            <a:ext cx="4354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clean UI with consistent brand identity.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7010400" y="2486025"/>
            <a:ext cx="27908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7010400" y="2790825"/>
            <a:ext cx="33489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foundation for future upgrades.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571500" y="3476625"/>
            <a:ext cx="11049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37" name="Text 10"/>
          <p:cNvSpPr/>
          <p:nvPr/>
        </p:nvSpPr>
        <p:spPr>
          <a:xfrm>
            <a:off x="933450" y="3971925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3276600" y="3971925"/>
            <a:ext cx="125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 System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5029200" y="3971925"/>
            <a:ext cx="1783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Gateways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162800" y="3971925"/>
            <a:ext cx="1965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Progressive Web App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876300" y="4772025"/>
            <a:ext cx="10439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consideration</a:t>
            </a:r>
            <a:endParaRPr lang="en-US" sz="1800" dirty="0"/>
          </a:p>
        </p:txBody>
      </p:sp>
      <p:sp>
        <p:nvSpPr>
          <p:cNvPr id="42" name="Text 15"/>
          <p:cNvSpPr/>
          <p:nvPr/>
        </p:nvSpPr>
        <p:spPr>
          <a:xfrm>
            <a:off x="11649075" y="6438900"/>
            <a:ext cx="377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B4581-54C2-9C17-FADF-219A56E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02B5AC3-98CF-B2A1-4F96-44B668F5A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800A2E5-B0B8-67CC-B050-B1F4B33B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84" y="1661844"/>
            <a:ext cx="9672832" cy="75569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8635E99A-AD47-7BA0-73CB-BE307B98D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3895725"/>
            <a:ext cx="1619250" cy="3810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63CAD7A2-5F72-7D5B-37BE-BBA377C4C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0" y="3895725"/>
            <a:ext cx="2038350" cy="381000"/>
          </a:xfrm>
          <a:prstGeom prst="rect">
            <a:avLst/>
          </a:prstGeom>
        </p:spPr>
      </p:pic>
      <p:pic>
        <p:nvPicPr>
          <p:cNvPr id="22" name="Image 20" descr="preencoded.png">
            <a:extLst>
              <a:ext uri="{FF2B5EF4-FFF2-40B4-BE49-F238E27FC236}">
                <a16:creationId xmlns:a16="http://schemas.microsoft.com/office/drawing/2014/main" id="{0757CD6F-A60F-6B53-AA44-FA6FFD70E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3895725"/>
            <a:ext cx="2133600" cy="3810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ED4CA48A-3C0A-1193-16C2-0043ECC80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757844"/>
            <a:ext cx="11049000" cy="685800"/>
          </a:xfrm>
          <a:prstGeom prst="rect">
            <a:avLst/>
          </a:prstGeom>
        </p:spPr>
      </p:pic>
      <p:pic>
        <p:nvPicPr>
          <p:cNvPr id="25" name="Image 23" descr="preencoded.png">
            <a:extLst>
              <a:ext uri="{FF2B5EF4-FFF2-40B4-BE49-F238E27FC236}">
                <a16:creationId xmlns:a16="http://schemas.microsoft.com/office/drawing/2014/main" id="{4C83BA3F-7273-41EA-9340-E19AAFAA6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>
            <a:extLst>
              <a:ext uri="{FF2B5EF4-FFF2-40B4-BE49-F238E27FC236}">
                <a16:creationId xmlns:a16="http://schemas.microsoft.com/office/drawing/2014/main" id="{3CB5F14E-DC48-3645-7823-25387B7AF6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41" name="Text 14">
            <a:extLst>
              <a:ext uri="{FF2B5EF4-FFF2-40B4-BE49-F238E27FC236}">
                <a16:creationId xmlns:a16="http://schemas.microsoft.com/office/drawing/2014/main" id="{80894A71-7DEA-658C-A2BC-4132300FFD41}"/>
              </a:ext>
            </a:extLst>
          </p:cNvPr>
          <p:cNvSpPr/>
          <p:nvPr/>
        </p:nvSpPr>
        <p:spPr>
          <a:xfrm>
            <a:off x="876300" y="976044"/>
            <a:ext cx="10439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4000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</a:t>
            </a:r>
            <a:endParaRPr lang="en-US" sz="4000" dirty="0"/>
          </a:p>
        </p:txBody>
      </p:sp>
      <p:sp>
        <p:nvSpPr>
          <p:cNvPr id="42" name="Text 15">
            <a:extLst>
              <a:ext uri="{FF2B5EF4-FFF2-40B4-BE49-F238E27FC236}">
                <a16:creationId xmlns:a16="http://schemas.microsoft.com/office/drawing/2014/main" id="{D0A196A2-BAD6-CA40-C570-120140AD110D}"/>
              </a:ext>
            </a:extLst>
          </p:cNvPr>
          <p:cNvSpPr/>
          <p:nvPr/>
        </p:nvSpPr>
        <p:spPr>
          <a:xfrm>
            <a:off x="11649075" y="6438900"/>
            <a:ext cx="377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10/10</a:t>
            </a:r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577DB3-5B75-56A9-F810-AAB627D1CF8B}"/>
              </a:ext>
            </a:extLst>
          </p:cNvPr>
          <p:cNvSpPr txBox="1"/>
          <p:nvPr/>
        </p:nvSpPr>
        <p:spPr>
          <a:xfrm>
            <a:off x="1143000" y="3054220"/>
            <a:ext cx="4019939" cy="273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E9FD0F-9F86-F46B-D0C2-9AA061068A53}"/>
              </a:ext>
            </a:extLst>
          </p:cNvPr>
          <p:cNvSpPr txBox="1"/>
          <p:nvPr/>
        </p:nvSpPr>
        <p:spPr>
          <a:xfrm>
            <a:off x="571500" y="3501812"/>
            <a:ext cx="10849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4AF37"/>
                </a:solidFill>
                <a:latin typeface="Montserrat" panose="00000500000000000000" pitchFamily="2" charset="0"/>
              </a:rPr>
              <a:t>Developed By:</a:t>
            </a:r>
          </a:p>
          <a:p>
            <a:r>
              <a:rPr lang="en-US" sz="2000" dirty="0">
                <a:solidFill>
                  <a:srgbClr val="D4AF37"/>
                </a:solidFill>
                <a:latin typeface="Montserrat" panose="00000500000000000000" pitchFamily="2" charset="0"/>
              </a:rPr>
              <a:t>Mayur S								24SUUBECS1169</a:t>
            </a:r>
          </a:p>
          <a:p>
            <a:r>
              <a:rPr lang="en-US" sz="2000" dirty="0">
                <a:solidFill>
                  <a:srgbClr val="D4AF37"/>
                </a:solidFill>
                <a:latin typeface="Montserrat" panose="00000500000000000000" pitchFamily="2" charset="0"/>
              </a:rPr>
              <a:t>Mayur S						 		24SUUBECS1168 </a:t>
            </a:r>
          </a:p>
          <a:p>
            <a:r>
              <a:rPr lang="en-US" sz="2000" dirty="0" err="1">
                <a:solidFill>
                  <a:srgbClr val="D4AF37"/>
                </a:solidFill>
                <a:latin typeface="Montserrat" panose="00000500000000000000" pitchFamily="2" charset="0"/>
              </a:rPr>
              <a:t>Manvanth</a:t>
            </a:r>
            <a:r>
              <a:rPr lang="en-US" sz="2000" dirty="0">
                <a:solidFill>
                  <a:srgbClr val="D4AF37"/>
                </a:solidFill>
                <a:latin typeface="Montserrat" panose="00000500000000000000" pitchFamily="2" charset="0"/>
              </a:rPr>
              <a:t> M					 			24SUUBECS1151</a:t>
            </a:r>
          </a:p>
          <a:p>
            <a:r>
              <a:rPr lang="en-US" sz="2000" dirty="0">
                <a:solidFill>
                  <a:srgbClr val="D4AF37"/>
                </a:solidFill>
                <a:latin typeface="Montserrat" panose="00000500000000000000" pitchFamily="2" charset="0"/>
              </a:rPr>
              <a:t>Manvith						 		24SUUBECS1152</a:t>
            </a:r>
            <a:endParaRPr lang="en-IN" sz="2000" dirty="0">
              <a:solidFill>
                <a:srgbClr val="D4AF37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8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52525"/>
            <a:ext cx="11049000" cy="1233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690813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38" y="2786063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2690813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563" y="2786063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719512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663" y="3814763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0" y="3719512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9850" y="3814763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Abstract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800100" y="1304925"/>
            <a:ext cx="108204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VELVORÉ</a:t>
            </a: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premium luxury e-commerce platform specializing in watches, sunglasses, and leather wallets. Built to deliver an exceptional online shopping experience, VELVORÉ combines sophisticated design with functional e-commerce features.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181100" y="2690813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1181100" y="3033713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HTML, CSS, JavaScript, and LocalStorage for a robust frontend experience.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6896100" y="2690813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Luxury UI/UX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6896100" y="3033713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with premium aesthetics and user experience in mind.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1181100" y="3719512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Features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1181100" y="4062412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layout with product pages, cart, and wishlist functionality.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896100" y="3719512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896100" y="4062412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demonstrate frontend development skills and create a premium shopping interface.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571500" y="4900613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VELVORÉ represents the convergence of luxury branding and modern e-commerce technology, delivering a sophisticated shopping experience through clean design and intuitive functionality.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11706225" y="6438900"/>
            <a:ext cx="308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495425"/>
            <a:ext cx="12192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088" y="1647825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11" y="18192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822" y="1495425"/>
            <a:ext cx="12192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834" y="1647825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833" y="1819275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9144" y="1495425"/>
            <a:ext cx="12192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4444" y="1647825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155" y="1819275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466" y="1381125"/>
            <a:ext cx="121920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053" y="1533525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3477" y="1819275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5788" y="1495425"/>
            <a:ext cx="121920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800" y="1647825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798" y="1819275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9109" y="1495425"/>
            <a:ext cx="1219200" cy="914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0122" y="1647825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133725"/>
            <a:ext cx="5334000" cy="1028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00" y="3133725"/>
            <a:ext cx="5334000" cy="1028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391025"/>
            <a:ext cx="5334000" cy="1028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00" y="4391025"/>
            <a:ext cx="5334000" cy="1028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System Overview &amp; Workflow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1104900" y="2028825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</a:t>
            </a:r>
            <a:endParaRPr lang="en-US" sz="1200" dirty="0"/>
          </a:p>
        </p:txBody>
      </p:sp>
      <p:sp>
        <p:nvSpPr>
          <p:cNvPr id="29" name="Text 2"/>
          <p:cNvSpPr/>
          <p:nvPr/>
        </p:nvSpPr>
        <p:spPr>
          <a:xfrm>
            <a:off x="2918222" y="2028825"/>
            <a:ext cx="91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4640104" y="2028825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Categories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6544866" y="1914525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Page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8266748" y="2028825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Cart/Wishlist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0080069" y="2028825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Checkout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723900" y="3248025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Navigation Structure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723900" y="3590925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navigation with category filtering and search functionality for seamless browsing experience.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6438900" y="3248025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Display Logic</a:t>
            </a:r>
            <a:endParaRPr lang="en-US" sz="1350" dirty="0"/>
          </a:p>
        </p:txBody>
      </p:sp>
      <p:sp>
        <p:nvSpPr>
          <p:cNvPr id="37" name="Text 10"/>
          <p:cNvSpPr/>
          <p:nvPr/>
        </p:nvSpPr>
        <p:spPr>
          <a:xfrm>
            <a:off x="6438900" y="3590925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product listing with premium visuals and detailed specifications for each category.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723900" y="4505325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LocalStorage Integration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723900" y="4848225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Persistent cart and wishlist management using browser LocalStorage for data retention.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6438900" y="4505325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UI Elements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438900" y="4848225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Hover effects, animations, and responsive elements enhancing user engagement.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11706225" y="6438900"/>
            <a:ext cx="308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95425"/>
            <a:ext cx="5410200" cy="2376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6859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" y="1800225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238375"/>
            <a:ext cx="1333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562225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886075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209925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95425"/>
            <a:ext cx="5410200" cy="23764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85925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18002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238375"/>
            <a:ext cx="13335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562225"/>
            <a:ext cx="1333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886075"/>
            <a:ext cx="13335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209925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100513"/>
            <a:ext cx="5410200" cy="237648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291013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775" y="4405313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4843463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5167313"/>
            <a:ext cx="13335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5491163"/>
            <a:ext cx="133350" cy="190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100513"/>
            <a:ext cx="5410200" cy="237648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291013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5575" y="4405313"/>
            <a:ext cx="1714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843463"/>
            <a:ext cx="1333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167313"/>
            <a:ext cx="133350" cy="190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491163"/>
            <a:ext cx="13335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815013"/>
            <a:ext cx="133350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Literature Survey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571500" y="962025"/>
            <a:ext cx="1325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analysis of premium brands and luxury e-commerce principles</a:t>
            </a:r>
            <a:endParaRPr lang="en-US" sz="1200" dirty="0"/>
          </a:p>
        </p:txBody>
      </p:sp>
      <p:sp>
        <p:nvSpPr>
          <p:cNvPr id="35" name="Text 2"/>
          <p:cNvSpPr/>
          <p:nvPr/>
        </p:nvSpPr>
        <p:spPr>
          <a:xfrm>
            <a:off x="1257300" y="1743075"/>
            <a:ext cx="3040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Brands Analysis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1200150" y="2181225"/>
            <a:ext cx="5132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Fossil: Modern luxury timepieces with digital integration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1200150" y="2505075"/>
            <a:ext cx="4549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Louis Vuitton: Heritage-driven premium branding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1200150" y="2828925"/>
            <a:ext cx="5006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Titan: Premium watches with traditional craftsmanship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1200150" y="3152775"/>
            <a:ext cx="44119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Ray-Ban: Iconic sunglasses with timeless design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6896100" y="1743075"/>
            <a:ext cx="2194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Luxury UI Patterns</a:t>
            </a:r>
            <a:endParaRPr lang="en-US" sz="1500" dirty="0"/>
          </a:p>
        </p:txBody>
      </p:sp>
      <p:sp>
        <p:nvSpPr>
          <p:cNvPr id="41" name="Text 8"/>
          <p:cNvSpPr/>
          <p:nvPr/>
        </p:nvSpPr>
        <p:spPr>
          <a:xfrm>
            <a:off x="6838950" y="2181225"/>
            <a:ext cx="38633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Minimalist design with ample white space</a:t>
            </a:r>
            <a:endParaRPr lang="en-US" sz="1200" dirty="0"/>
          </a:p>
        </p:txBody>
      </p:sp>
      <p:sp>
        <p:nvSpPr>
          <p:cNvPr id="42" name="Text 9"/>
          <p:cNvSpPr/>
          <p:nvPr/>
        </p:nvSpPr>
        <p:spPr>
          <a:xfrm>
            <a:off x="6838950" y="2505075"/>
            <a:ext cx="3086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Subtle animations and transitions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6838950" y="2828925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typography and hierarchy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838950" y="3152775"/>
            <a:ext cx="3669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 accent elements for visual contrast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1257300" y="4348163"/>
            <a:ext cx="2068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 Psychology</a:t>
            </a:r>
            <a:endParaRPr lang="en-US" sz="1500" dirty="0"/>
          </a:p>
        </p:txBody>
      </p:sp>
      <p:sp>
        <p:nvSpPr>
          <p:cNvPr id="46" name="Text 13"/>
          <p:cNvSpPr/>
          <p:nvPr/>
        </p:nvSpPr>
        <p:spPr>
          <a:xfrm>
            <a:off x="1200150" y="4786313"/>
            <a:ext cx="41033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Black: Sophistication, elegance, timelessness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1200150" y="5110163"/>
            <a:ext cx="3749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Gold: Luxury, premium quality, exclusivity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1200150" y="5434013"/>
            <a:ext cx="3211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White space: Cleanliness, simplicity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6896100" y="4348163"/>
            <a:ext cx="32346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E-commerce Best Practices</a:t>
            </a:r>
            <a:endParaRPr lang="en-US" sz="1500" dirty="0"/>
          </a:p>
        </p:txBody>
      </p:sp>
      <p:sp>
        <p:nvSpPr>
          <p:cNvPr id="50" name="Text 17"/>
          <p:cNvSpPr/>
          <p:nvPr/>
        </p:nvSpPr>
        <p:spPr>
          <a:xfrm>
            <a:off x="6838950" y="4786313"/>
            <a:ext cx="3554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card design with hover effects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6838950" y="5110163"/>
            <a:ext cx="3154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Category-based product browsing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6838950" y="5434013"/>
            <a:ext cx="3006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 for all devices</a:t>
            </a:r>
            <a:endParaRPr lang="en-US" sz="1200" dirty="0"/>
          </a:p>
        </p:txBody>
      </p:sp>
      <p:sp>
        <p:nvSpPr>
          <p:cNvPr id="53" name="Text 20"/>
          <p:cNvSpPr/>
          <p:nvPr/>
        </p:nvSpPr>
        <p:spPr>
          <a:xfrm>
            <a:off x="6838950" y="5757863"/>
            <a:ext cx="3074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navigation and user flow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11696700" y="6438900"/>
            <a:ext cx="32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4/10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24025"/>
            <a:ext cx="53340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028825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21240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1724025"/>
            <a:ext cx="53340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028825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2124075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981325"/>
            <a:ext cx="53340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3286125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" y="3381375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2981325"/>
            <a:ext cx="5334000" cy="106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286125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963" y="3381375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238625"/>
            <a:ext cx="5334000" cy="838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4429125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063" y="4524375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4238625"/>
            <a:ext cx="5334000" cy="838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429125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2250" y="4524375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6048375"/>
            <a:ext cx="11049000" cy="952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Project Objectives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571500" y="1152525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VELVORÉ aims to create a premium luxury e-commerce experience through strategic development goals: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1333500" y="1876425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High-End Interface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1333500" y="2181225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premium shopping interface that embodies luxury aesthetics.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7048500" y="1990725"/>
            <a:ext cx="4324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 Browsing</a:t>
            </a:r>
            <a:endParaRPr lang="en-US" sz="1350" dirty="0"/>
          </a:p>
        </p:txBody>
      </p:sp>
      <p:sp>
        <p:nvSpPr>
          <p:cNvPr id="30" name="Text 5"/>
          <p:cNvSpPr/>
          <p:nvPr/>
        </p:nvSpPr>
        <p:spPr>
          <a:xfrm>
            <a:off x="7048500" y="2295525"/>
            <a:ext cx="5189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intuitive category-based product navigation.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333500" y="3133725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Display</a:t>
            </a:r>
            <a:endParaRPr lang="en-US" sz="1350" dirty="0"/>
          </a:p>
        </p:txBody>
      </p:sp>
      <p:sp>
        <p:nvSpPr>
          <p:cNvPr id="32" name="Text 7"/>
          <p:cNvSpPr/>
          <p:nvPr/>
        </p:nvSpPr>
        <p:spPr>
          <a:xfrm>
            <a:off x="1333500" y="3438525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Showcase products with luxury design standards and details.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7048500" y="3133725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Systems</a:t>
            </a:r>
            <a:endParaRPr lang="en-US" sz="1350" dirty="0"/>
          </a:p>
        </p:txBody>
      </p:sp>
      <p:sp>
        <p:nvSpPr>
          <p:cNvPr id="34" name="Text 9"/>
          <p:cNvSpPr/>
          <p:nvPr/>
        </p:nvSpPr>
        <p:spPr>
          <a:xfrm>
            <a:off x="7048500" y="3438525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cart and wishlist functionality with LocalStorage.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1333500" y="4391025"/>
            <a:ext cx="3543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1350" dirty="0"/>
          </a:p>
        </p:txBody>
      </p:sp>
      <p:sp>
        <p:nvSpPr>
          <p:cNvPr id="36" name="Text 11"/>
          <p:cNvSpPr/>
          <p:nvPr/>
        </p:nvSpPr>
        <p:spPr>
          <a:xfrm>
            <a:off x="1333500" y="4695825"/>
            <a:ext cx="42519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seamless experience across all devices.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7048500" y="4391025"/>
            <a:ext cx="43338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Brand Consistency</a:t>
            </a:r>
            <a:endParaRPr lang="en-US" sz="1350" dirty="0"/>
          </a:p>
        </p:txBody>
      </p:sp>
      <p:sp>
        <p:nvSpPr>
          <p:cNvPr id="38" name="Text 13"/>
          <p:cNvSpPr/>
          <p:nvPr/>
        </p:nvSpPr>
        <p:spPr>
          <a:xfrm>
            <a:off x="7048500" y="4695825"/>
            <a:ext cx="5200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unified brand identity throughout the platform.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-533400" y="6210300"/>
            <a:ext cx="1325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objective contributes to VELVORÉ's core mission of delivering a luxurious shopping experience.</a:t>
            </a:r>
            <a:endParaRPr lang="en-US" sz="1350" dirty="0"/>
          </a:p>
        </p:txBody>
      </p:sp>
      <p:sp>
        <p:nvSpPr>
          <p:cNvPr id="40" name="Text 15"/>
          <p:cNvSpPr/>
          <p:nvPr/>
        </p:nvSpPr>
        <p:spPr>
          <a:xfrm>
            <a:off x="11706225" y="6438900"/>
            <a:ext cx="308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12192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076325"/>
            <a:ext cx="11049000" cy="92065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219325"/>
            <a:ext cx="3555950" cy="1676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371725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" y="2486025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950" y="2219325"/>
            <a:ext cx="3555950" cy="1676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2371725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4650" y="24860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4401" y="2219325"/>
            <a:ext cx="3556099" cy="1676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801" y="2371725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2051" y="2486025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086225"/>
            <a:ext cx="3555950" cy="1447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" y="4238625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725" y="4352925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7950" y="4086225"/>
            <a:ext cx="3555950" cy="1447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70350" y="4238625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4650" y="43529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401" y="4086225"/>
            <a:ext cx="3556099" cy="144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16801" y="4238625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1101" y="43529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Development Methodology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219200" y="2428875"/>
            <a:ext cx="937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685800" y="28670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Theme selection</a:t>
            </a:r>
            <a:endParaRPr lang="en-US" sz="1050" dirty="0"/>
          </a:p>
        </p:txBody>
      </p:sp>
      <p:sp>
        <p:nvSpPr>
          <p:cNvPr id="28" name="Text 3"/>
          <p:cNvSpPr/>
          <p:nvPr/>
        </p:nvSpPr>
        <p:spPr>
          <a:xfrm>
            <a:off x="685800" y="3095625"/>
            <a:ext cx="394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Product categories</a:t>
            </a:r>
            <a:endParaRPr lang="en-US" sz="1050" dirty="0"/>
          </a:p>
        </p:txBody>
      </p:sp>
      <p:sp>
        <p:nvSpPr>
          <p:cNvPr id="29" name="Text 4"/>
          <p:cNvSpPr/>
          <p:nvPr/>
        </p:nvSpPr>
        <p:spPr>
          <a:xfrm>
            <a:off x="685800" y="3324225"/>
            <a:ext cx="394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Feature prioritization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4965650" y="2428875"/>
            <a:ext cx="73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4432250" y="28670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Wireframes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4432250" y="30956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Layout</a:t>
            </a:r>
            <a:endParaRPr lang="en-US" sz="1050" dirty="0"/>
          </a:p>
        </p:txBody>
      </p:sp>
      <p:sp>
        <p:nvSpPr>
          <p:cNvPr id="33" name="Text 8"/>
          <p:cNvSpPr/>
          <p:nvPr/>
        </p:nvSpPr>
        <p:spPr>
          <a:xfrm>
            <a:off x="4432250" y="3324225"/>
            <a:ext cx="394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Hero banner design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4432250" y="35528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Color palette</a:t>
            </a:r>
            <a:endParaRPr lang="en-US" sz="1050" dirty="0"/>
          </a:p>
        </p:txBody>
      </p:sp>
      <p:sp>
        <p:nvSpPr>
          <p:cNvPr id="35" name="Text 10"/>
          <p:cNvSpPr/>
          <p:nvPr/>
        </p:nvSpPr>
        <p:spPr>
          <a:xfrm>
            <a:off x="8712101" y="2428875"/>
            <a:ext cx="14401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350" dirty="0"/>
          </a:p>
        </p:txBody>
      </p:sp>
      <p:sp>
        <p:nvSpPr>
          <p:cNvPr id="36" name="Text 11"/>
          <p:cNvSpPr/>
          <p:nvPr/>
        </p:nvSpPr>
        <p:spPr>
          <a:xfrm>
            <a:off x="8178701" y="2867025"/>
            <a:ext cx="32893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HTML structure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8178701" y="3095625"/>
            <a:ext cx="32893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CSS styling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8178701" y="3324225"/>
            <a:ext cx="39472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JavaScript functionality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1219200" y="4295775"/>
            <a:ext cx="11887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1350" dirty="0"/>
          </a:p>
        </p:txBody>
      </p:sp>
      <p:sp>
        <p:nvSpPr>
          <p:cNvPr id="40" name="Text 15"/>
          <p:cNvSpPr/>
          <p:nvPr/>
        </p:nvSpPr>
        <p:spPr>
          <a:xfrm>
            <a:off x="685800" y="47339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LocalStorage cart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685800" y="4962525"/>
            <a:ext cx="394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Wishlist functionality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685800" y="51911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Data persistence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4965650" y="4295775"/>
            <a:ext cx="7658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</a:t>
            </a:r>
            <a:endParaRPr lang="en-US" sz="1350" dirty="0"/>
          </a:p>
        </p:txBody>
      </p:sp>
      <p:sp>
        <p:nvSpPr>
          <p:cNvPr id="44" name="Text 19"/>
          <p:cNvSpPr/>
          <p:nvPr/>
        </p:nvSpPr>
        <p:spPr>
          <a:xfrm>
            <a:off x="4432250" y="47339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UI testing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4432250" y="49625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Responsiveness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4432250" y="5191125"/>
            <a:ext cx="3289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Functionality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8712101" y="4295775"/>
            <a:ext cx="1314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48" name="Text 23"/>
          <p:cNvSpPr/>
          <p:nvPr/>
        </p:nvSpPr>
        <p:spPr>
          <a:xfrm>
            <a:off x="8178701" y="4733925"/>
            <a:ext cx="32893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Vercel hosting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8178701" y="4962525"/>
            <a:ext cx="32893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Index routing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8178701" y="5191125"/>
            <a:ext cx="39472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Folder optimization</a:t>
            </a:r>
            <a:endParaRPr lang="en-US" sz="1050" dirty="0"/>
          </a:p>
        </p:txBody>
      </p:sp>
      <p:sp>
        <p:nvSpPr>
          <p:cNvPr id="51" name="Text 26"/>
          <p:cNvSpPr/>
          <p:nvPr/>
        </p:nvSpPr>
        <p:spPr>
          <a:xfrm>
            <a:off x="11696700" y="6438900"/>
            <a:ext cx="32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076325"/>
            <a:ext cx="5410200" cy="102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190625"/>
            <a:ext cx="21907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295525"/>
            <a:ext cx="5410200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409825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14725"/>
            <a:ext cx="541020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3629025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076325"/>
            <a:ext cx="5410200" cy="800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190625"/>
            <a:ext cx="12382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2066925"/>
            <a:ext cx="541020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218122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057525"/>
            <a:ext cx="5410200" cy="1524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171825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5295900"/>
            <a:ext cx="11049000" cy="1181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Development Details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1057275" y="1190625"/>
            <a:ext cx="25260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Multi-page Architecture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1028700" y="1533525"/>
            <a:ext cx="4953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Home, Products, About, Cart, and Wishlist pages with seamless navigation.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1009650" y="2409825"/>
            <a:ext cx="297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Arrays in JavaScript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1028700" y="2752725"/>
            <a:ext cx="4953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Organized product data structures for watches, sunglasses, and wallets.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1028700" y="3629025"/>
            <a:ext cx="2617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Product Listing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1028700" y="3971925"/>
            <a:ext cx="5943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JavaScript-generated product displays with category filtering.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600825" y="1190625"/>
            <a:ext cx="246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UI Elements</a:t>
            </a:r>
            <a:endParaRPr lang="en-US" sz="1350" dirty="0"/>
          </a:p>
        </p:txBody>
      </p:sp>
      <p:sp>
        <p:nvSpPr>
          <p:cNvPr id="27" name="Text 8"/>
          <p:cNvSpPr/>
          <p:nvPr/>
        </p:nvSpPr>
        <p:spPr>
          <a:xfrm>
            <a:off x="6667500" y="1533525"/>
            <a:ext cx="5943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Add-to-Cart and Wishlist functionality with visual feedback.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6667500" y="2181225"/>
            <a:ext cx="27317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Visual Elements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6667500" y="2524125"/>
            <a:ext cx="5943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Animations and hover effects enhancing user experience.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6696075" y="3171825"/>
            <a:ext cx="2903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Folder Structure</a:t>
            </a:r>
            <a:endParaRPr lang="en-US" sz="1350" dirty="0"/>
          </a:p>
        </p:txBody>
      </p:sp>
      <p:sp>
        <p:nvSpPr>
          <p:cNvPr id="31" name="Text 12"/>
          <p:cNvSpPr/>
          <p:nvPr/>
        </p:nvSpPr>
        <p:spPr>
          <a:xfrm>
            <a:off x="6667500" y="3533775"/>
            <a:ext cx="48184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4AF3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/css/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7069038" y="3533775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33" name="Text 14"/>
          <p:cNvSpPr/>
          <p:nvPr/>
        </p:nvSpPr>
        <p:spPr>
          <a:xfrm>
            <a:off x="6667500" y="3724275"/>
            <a:ext cx="144518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5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├── style.css</a:t>
            </a:r>
            <a:endParaRPr lang="en-US" sz="1050" dirty="0"/>
          </a:p>
        </p:txBody>
      </p:sp>
      <p:sp>
        <p:nvSpPr>
          <p:cNvPr id="34" name="Text 15"/>
          <p:cNvSpPr/>
          <p:nvPr/>
        </p:nvSpPr>
        <p:spPr>
          <a:xfrm>
            <a:off x="7871817" y="3724275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35" name="Text 16"/>
          <p:cNvSpPr/>
          <p:nvPr/>
        </p:nvSpPr>
        <p:spPr>
          <a:xfrm>
            <a:off x="6667500" y="3914775"/>
            <a:ext cx="38540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4AF3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/js/</a:t>
            </a:r>
            <a:endParaRPr lang="en-US" sz="1050" dirty="0"/>
          </a:p>
        </p:txBody>
      </p:sp>
      <p:sp>
        <p:nvSpPr>
          <p:cNvPr id="36" name="Text 17"/>
          <p:cNvSpPr/>
          <p:nvPr/>
        </p:nvSpPr>
        <p:spPr>
          <a:xfrm>
            <a:off x="6988671" y="3914775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37" name="Text 18"/>
          <p:cNvSpPr/>
          <p:nvPr/>
        </p:nvSpPr>
        <p:spPr>
          <a:xfrm>
            <a:off x="6667500" y="4105275"/>
            <a:ext cx="1252478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5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├── main.js</a:t>
            </a:r>
            <a:endParaRPr lang="en-US" sz="1050" dirty="0"/>
          </a:p>
        </p:txBody>
      </p:sp>
      <p:sp>
        <p:nvSpPr>
          <p:cNvPr id="38" name="Text 19"/>
          <p:cNvSpPr/>
          <p:nvPr/>
        </p:nvSpPr>
        <p:spPr>
          <a:xfrm>
            <a:off x="7711232" y="4105275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39" name="Text 20"/>
          <p:cNvSpPr/>
          <p:nvPr/>
        </p:nvSpPr>
        <p:spPr>
          <a:xfrm>
            <a:off x="6667500" y="4295775"/>
            <a:ext cx="16378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5E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└── products.js</a:t>
            </a:r>
            <a:endParaRPr lang="en-US" sz="1050" dirty="0"/>
          </a:p>
        </p:txBody>
      </p:sp>
      <p:sp>
        <p:nvSpPr>
          <p:cNvPr id="40" name="Text 21"/>
          <p:cNvSpPr/>
          <p:nvPr/>
        </p:nvSpPr>
        <p:spPr>
          <a:xfrm>
            <a:off x="8032403" y="4295775"/>
            <a:ext cx="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050" dirty="0"/>
          </a:p>
        </p:txBody>
      </p:sp>
      <p:sp>
        <p:nvSpPr>
          <p:cNvPr id="41" name="Text 22"/>
          <p:cNvSpPr/>
          <p:nvPr/>
        </p:nvSpPr>
        <p:spPr>
          <a:xfrm>
            <a:off x="685800" y="5295900"/>
            <a:ext cx="11049000" cy="1181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4AF3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Add to Cart Function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D4AF3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addToCart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(productId) {
  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.setItem(</a:t>
            </a:r>
            <a:r>
              <a:rPr lang="en-US" sz="1050" dirty="0">
                <a:solidFill>
                  <a:srgbClr val="86EFAC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'cart'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newCart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
  </a:t>
            </a:r>
            <a:r>
              <a:rPr lang="en-US" sz="1050" dirty="0">
                <a:solidFill>
                  <a:srgbClr val="D4AF3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this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updateCartDisplay</a:t>
            </a:r>
            <a:r>
              <a:rPr lang="en-US" sz="105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();
}</a:t>
            </a:r>
            <a:endParaRPr lang="en-US" sz="1050" dirty="0"/>
          </a:p>
        </p:txBody>
      </p:sp>
      <p:sp>
        <p:nvSpPr>
          <p:cNvPr id="42" name="Text 23"/>
          <p:cNvSpPr/>
          <p:nvPr/>
        </p:nvSpPr>
        <p:spPr>
          <a:xfrm>
            <a:off x="11715750" y="6438900"/>
            <a:ext cx="297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7/10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12192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076325"/>
            <a:ext cx="5410200" cy="99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2287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3430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257425"/>
            <a:ext cx="54102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09825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5241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438525"/>
            <a:ext cx="54102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590925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" y="370522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6325"/>
            <a:ext cx="541020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228725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3430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581400"/>
            <a:ext cx="5410200" cy="2438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152900"/>
            <a:ext cx="50292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71500" y="381000"/>
            <a:ext cx="1325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Testing &amp; Quality Assurance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295400" y="1228725"/>
            <a:ext cx="4533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Testing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1295400" y="1533525"/>
            <a:ext cx="4533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validation of cart and wishlist systems, ensuring seamless user interactions and data persistence.</a:t>
            </a:r>
            <a:endParaRPr lang="en-US" sz="1050" dirty="0"/>
          </a:p>
        </p:txBody>
      </p:sp>
      <p:sp>
        <p:nvSpPr>
          <p:cNvPr id="23" name="Text 3"/>
          <p:cNvSpPr/>
          <p:nvPr/>
        </p:nvSpPr>
        <p:spPr>
          <a:xfrm>
            <a:off x="1295400" y="2409825"/>
            <a:ext cx="4533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Testing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295400" y="2714625"/>
            <a:ext cx="4533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meticulous checks of spacing, alignment, and responsiveness across different screen sizes to maintain luxury aesthetics.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1295400" y="3590925"/>
            <a:ext cx="4533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Cross-Device Testing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1295400" y="3895725"/>
            <a:ext cx="4533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Verification of platform performance on mobile, tablet, and desktop devices to ensure consistent experience.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6934200" y="1228725"/>
            <a:ext cx="4533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Bug Fixes &amp; Refinement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6934200" y="1533525"/>
            <a:ext cx="4533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 resolution of issues including broken links, overflow problems, and missing media elements.</a:t>
            </a:r>
            <a:endParaRPr lang="en-US" sz="1050" dirty="0"/>
          </a:p>
        </p:txBody>
      </p:sp>
      <p:sp>
        <p:nvSpPr>
          <p:cNvPr id="29" name="Text 9"/>
          <p:cNvSpPr/>
          <p:nvPr/>
        </p:nvSpPr>
        <p:spPr>
          <a:xfrm>
            <a:off x="6400800" y="37719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Workflow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6400800" y="5448300"/>
            <a:ext cx="5029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VELVORÉ underwent iterative refinement based on testing feedback, ensuring a polished final product that meets luxury standards.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-533400" y="6248400"/>
            <a:ext cx="1325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assurance is integral to VELVORÉ's development, ensuring an experience that matches its luxury positioning.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11696700" y="6438900"/>
            <a:ext cx="32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8/10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838200"/>
            <a:ext cx="9144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1076325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825" y="1228725"/>
            <a:ext cx="28575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1076325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3425" y="1228725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00" y="1076325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2287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900" y="1076325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0400" y="1228725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2257425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850" y="23526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514725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4772025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613" y="4867275"/>
            <a:ext cx="1809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2257425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43663" y="2352675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3286125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57950" y="3381375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4314825"/>
            <a:ext cx="5295900" cy="1600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5100" y="49244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5100" y="52292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5100" y="55340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01400" y="381000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5867400"/>
            <a:ext cx="609600" cy="6096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571500" y="3810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60" dirty="0">
                <a:solidFill>
                  <a:srgbClr val="D4AF37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Deployment &amp; Hosting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861060" y="1762125"/>
            <a:ext cx="1097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050" dirty="0"/>
          </a:p>
        </p:txBody>
      </p:sp>
      <p:sp>
        <p:nvSpPr>
          <p:cNvPr id="29" name="Text 2"/>
          <p:cNvSpPr/>
          <p:nvPr/>
        </p:nvSpPr>
        <p:spPr>
          <a:xfrm>
            <a:off x="4474845" y="1762125"/>
            <a:ext cx="422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</a:t>
            </a:r>
            <a:endParaRPr lang="en-US" sz="1050" dirty="0"/>
          </a:p>
        </p:txBody>
      </p:sp>
      <p:sp>
        <p:nvSpPr>
          <p:cNvPr id="30" name="Text 3"/>
          <p:cNvSpPr/>
          <p:nvPr/>
        </p:nvSpPr>
        <p:spPr>
          <a:xfrm>
            <a:off x="7524750" y="1762125"/>
            <a:ext cx="571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10774680" y="1762125"/>
            <a:ext cx="32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1181100" y="2257425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Vercel Deployment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1181100" y="2600325"/>
            <a:ext cx="4686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VELVORÉ is deployed on Vercel for optimal performance and global availability. The platform provides automatic HTTPS and custom domain support.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181100" y="3514725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Static Hosting Configuration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1181100" y="3857625"/>
            <a:ext cx="4686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e-commerce platform is configured as a static site with optimized assets for fast loading times and smooth user experience.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1181100" y="4772025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Integration</a:t>
            </a:r>
            <a:endParaRPr lang="en-US" sz="1350" dirty="0"/>
          </a:p>
        </p:txBody>
      </p:sp>
      <p:sp>
        <p:nvSpPr>
          <p:cNvPr id="37" name="Text 10"/>
          <p:cNvSpPr/>
          <p:nvPr/>
        </p:nvSpPr>
        <p:spPr>
          <a:xfrm>
            <a:off x="1181100" y="5114925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updates are managed through GitHub, enabling seamless deployments and maintaining project history.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6934200" y="2257425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Folder Optimization</a:t>
            </a:r>
            <a:endParaRPr lang="en-US" sz="1350" dirty="0"/>
          </a:p>
        </p:txBody>
      </p:sp>
      <p:sp>
        <p:nvSpPr>
          <p:cNvPr id="39" name="Text 12"/>
          <p:cNvSpPr/>
          <p:nvPr/>
        </p:nvSpPr>
        <p:spPr>
          <a:xfrm>
            <a:off x="6934200" y="2600325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structure is optimized for deployment with separate directories for HTML, CSS, and JavaScript files.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6934200" y="3286125"/>
            <a:ext cx="562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 Routing Considerations</a:t>
            </a:r>
            <a:endParaRPr lang="en-US" sz="1350" dirty="0"/>
          </a:p>
        </p:txBody>
      </p:sp>
      <p:sp>
        <p:nvSpPr>
          <p:cNvPr id="41" name="Text 14"/>
          <p:cNvSpPr/>
          <p:nvPr/>
        </p:nvSpPr>
        <p:spPr>
          <a:xfrm>
            <a:off x="6934200" y="3629025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routing rules ensure proper navigation between product categories and pages.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15100" y="4505325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Vercel Advantages</a:t>
            </a:r>
            <a:endParaRPr lang="en-US" sz="1350" dirty="0"/>
          </a:p>
        </p:txBody>
      </p:sp>
      <p:sp>
        <p:nvSpPr>
          <p:cNvPr id="43" name="Text 16"/>
          <p:cNvSpPr/>
          <p:nvPr/>
        </p:nvSpPr>
        <p:spPr>
          <a:xfrm>
            <a:off x="6743700" y="4886325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CDN for fast content delivery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743700" y="5191125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SSL certificates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6743700" y="5495925"/>
            <a:ext cx="2263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domain support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11696700" y="6438900"/>
            <a:ext cx="320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965</Words>
  <Application>Microsoft Office PowerPoint</Application>
  <PresentationFormat>Widescreen</PresentationFormat>
  <Paragraphs>191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Montserrat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Mayur S</cp:lastModifiedBy>
  <cp:revision>2</cp:revision>
  <dcterms:created xsi:type="dcterms:W3CDTF">2025-11-17T14:30:44Z</dcterms:created>
  <dcterms:modified xsi:type="dcterms:W3CDTF">2025-11-17T14:39:55Z</dcterms:modified>
</cp:coreProperties>
</file>